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8458200" y="0"/>
            <a:ext cx="685800" cy="6858000"/>
          </a:xfrm>
          <a:custGeom>
            <a:avLst/>
            <a:gdLst/>
            <a:ahLst/>
            <a:cxnLst/>
            <a:rect l="l" t="t" r="r" b="b"/>
            <a:pathLst>
              <a:path w="685800" h="6858000">
                <a:moveTo>
                  <a:pt x="685800" y="6172200"/>
                </a:moveTo>
                <a:lnTo>
                  <a:pt x="0" y="6172200"/>
                </a:lnTo>
                <a:lnTo>
                  <a:pt x="0" y="6858000"/>
                </a:lnTo>
                <a:lnTo>
                  <a:pt x="685800" y="6858000"/>
                </a:lnTo>
                <a:lnTo>
                  <a:pt x="685800" y="6172200"/>
                </a:lnTo>
                <a:close/>
              </a:path>
              <a:path w="685800" h="6858000">
                <a:moveTo>
                  <a:pt x="685800" y="0"/>
                </a:moveTo>
                <a:lnTo>
                  <a:pt x="0" y="0"/>
                </a:lnTo>
                <a:lnTo>
                  <a:pt x="0" y="5486400"/>
                </a:lnTo>
                <a:lnTo>
                  <a:pt x="685800" y="5486400"/>
                </a:lnTo>
                <a:lnTo>
                  <a:pt x="68580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458200" y="5486400"/>
            <a:ext cx="685800" cy="685800"/>
          </a:xfrm>
          <a:custGeom>
            <a:avLst/>
            <a:gdLst/>
            <a:ahLst/>
            <a:cxnLst/>
            <a:rect l="l" t="t" r="r" b="b"/>
            <a:pathLst>
              <a:path w="685800" h="685800">
                <a:moveTo>
                  <a:pt x="685800" y="0"/>
                </a:moveTo>
                <a:lnTo>
                  <a:pt x="0" y="0"/>
                </a:lnTo>
                <a:lnTo>
                  <a:pt x="0" y="685800"/>
                </a:lnTo>
                <a:lnTo>
                  <a:pt x="685800" y="685800"/>
                </a:lnTo>
                <a:lnTo>
                  <a:pt x="6858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17474"/>
            <a:ext cx="7410450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F487C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1549425"/>
            <a:ext cx="7344409" cy="4775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400378"/>
            <a:ext cx="6127115" cy="3520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6600" spc="-114" dirty="0"/>
              <a:t>NECA-</a:t>
            </a:r>
            <a:r>
              <a:rPr sz="6600" spc="-20" dirty="0"/>
              <a:t>IBEW </a:t>
            </a:r>
            <a:r>
              <a:rPr sz="6600" spc="-114" dirty="0"/>
              <a:t>W</a:t>
            </a:r>
            <a:r>
              <a:rPr sz="6600" spc="-130" dirty="0"/>
              <a:t>E</a:t>
            </a:r>
            <a:r>
              <a:rPr sz="6600" spc="-120" dirty="0"/>
              <a:t>L</a:t>
            </a:r>
            <a:r>
              <a:rPr sz="6600" spc="-575" dirty="0"/>
              <a:t>F</a:t>
            </a:r>
            <a:r>
              <a:rPr sz="6600" spc="-114" dirty="0"/>
              <a:t>AR</a:t>
            </a:r>
            <a:r>
              <a:rPr sz="6600" spc="-20" dirty="0"/>
              <a:t>E</a:t>
            </a:r>
            <a:r>
              <a:rPr sz="6600" spc="-170" dirty="0"/>
              <a:t> </a:t>
            </a:r>
            <a:r>
              <a:rPr sz="6600" spc="-114" dirty="0"/>
              <a:t>TRUST </a:t>
            </a:r>
            <a:r>
              <a:rPr sz="6600" spc="-20" dirty="0"/>
              <a:t>FUND</a:t>
            </a:r>
            <a:endParaRPr sz="6600"/>
          </a:p>
          <a:p>
            <a:pPr marL="12700">
              <a:lnSpc>
                <a:spcPct val="100000"/>
              </a:lnSpc>
              <a:spcBef>
                <a:spcPts val="1355"/>
              </a:spcBef>
            </a:pPr>
            <a:r>
              <a:rPr sz="2000" spc="-10" dirty="0">
                <a:solidFill>
                  <a:srgbClr val="888888"/>
                </a:solidFill>
                <a:latin typeface="Calibri"/>
                <a:cs typeface="Calibri"/>
              </a:rPr>
              <a:t>Supplemental</a:t>
            </a:r>
            <a:r>
              <a:rPr sz="2000" spc="-45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888888"/>
                </a:solidFill>
                <a:latin typeface="Calibri"/>
                <a:cs typeface="Calibri"/>
              </a:rPr>
              <a:t>Retirement</a:t>
            </a:r>
            <a:r>
              <a:rPr sz="2000" spc="-4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888888"/>
                </a:solidFill>
                <a:latin typeface="Calibri"/>
                <a:cs typeface="Calibri"/>
              </a:rPr>
              <a:t>Benefit</a:t>
            </a:r>
            <a:r>
              <a:rPr sz="2000" spc="-50" dirty="0">
                <a:solidFill>
                  <a:srgbClr val="888888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888888"/>
                </a:solidFill>
                <a:latin typeface="Calibri"/>
                <a:cs typeface="Calibri"/>
              </a:rPr>
              <a:t>Plan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" y="5189220"/>
            <a:ext cx="1371599" cy="140360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0" y="5638800"/>
            <a:ext cx="1295400" cy="7086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3882"/>
            <a:ext cx="731456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200" spc="-100" dirty="0"/>
              <a:t>Continuation</a:t>
            </a:r>
            <a:r>
              <a:rPr sz="3200" spc="-215" dirty="0"/>
              <a:t> </a:t>
            </a:r>
            <a:r>
              <a:rPr sz="3200" spc="-60" dirty="0"/>
              <a:t>of</a:t>
            </a:r>
            <a:r>
              <a:rPr sz="3200" spc="-155" dirty="0"/>
              <a:t> </a:t>
            </a:r>
            <a:r>
              <a:rPr sz="3200" spc="-120" dirty="0"/>
              <a:t>Coverage</a:t>
            </a:r>
            <a:r>
              <a:rPr sz="3200" spc="-185" dirty="0"/>
              <a:t> </a:t>
            </a:r>
            <a:r>
              <a:rPr sz="3200" spc="-85" dirty="0"/>
              <a:t>for</a:t>
            </a:r>
            <a:r>
              <a:rPr sz="3200" spc="-175" dirty="0"/>
              <a:t> </a:t>
            </a:r>
            <a:r>
              <a:rPr sz="3200" spc="-95" dirty="0"/>
              <a:t>Spouses</a:t>
            </a:r>
            <a:r>
              <a:rPr sz="3200" spc="-190" dirty="0"/>
              <a:t> </a:t>
            </a:r>
            <a:r>
              <a:rPr sz="3200" spc="-25" dirty="0"/>
              <a:t>and </a:t>
            </a:r>
            <a:r>
              <a:rPr sz="3200" spc="-100" dirty="0"/>
              <a:t>Dependents</a:t>
            </a:r>
            <a:r>
              <a:rPr sz="3200" spc="-204" dirty="0"/>
              <a:t> </a:t>
            </a:r>
            <a:r>
              <a:rPr sz="3200" spc="-90" dirty="0"/>
              <a:t>when</a:t>
            </a:r>
            <a:r>
              <a:rPr sz="3200" spc="-160" dirty="0"/>
              <a:t> </a:t>
            </a:r>
            <a:r>
              <a:rPr sz="3200" spc="-80" dirty="0"/>
              <a:t>the</a:t>
            </a:r>
            <a:r>
              <a:rPr sz="3200" spc="-165" dirty="0"/>
              <a:t> </a:t>
            </a:r>
            <a:r>
              <a:rPr sz="3200" spc="-110" dirty="0"/>
              <a:t>Retired</a:t>
            </a:r>
            <a:r>
              <a:rPr sz="3200" spc="-165" dirty="0"/>
              <a:t> </a:t>
            </a:r>
            <a:r>
              <a:rPr sz="3200" spc="-110" dirty="0"/>
              <a:t>Employee</a:t>
            </a:r>
            <a:r>
              <a:rPr sz="3200" spc="-190" dirty="0"/>
              <a:t> </a:t>
            </a:r>
            <a:r>
              <a:rPr sz="3200" spc="-35" dirty="0"/>
              <a:t>Dies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50240" y="1558457"/>
            <a:ext cx="7336155" cy="447992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4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1900" dirty="0">
                <a:latin typeface="Calibri"/>
                <a:cs typeface="Calibri"/>
              </a:rPr>
              <a:t>If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die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while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eligible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benefits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under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Retiree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Plan,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your:</a:t>
            </a:r>
            <a:endParaRPr sz="1900">
              <a:latin typeface="Calibri"/>
              <a:cs typeface="Calibri"/>
            </a:endParaRPr>
          </a:p>
          <a:p>
            <a:pPr marL="538480" marR="24765" lvl="1" indent="-228600">
              <a:lnSpc>
                <a:spcPts val="1839"/>
              </a:lnSpc>
              <a:spcBef>
                <a:spcPts val="45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700" dirty="0">
                <a:latin typeface="Calibri"/>
                <a:cs typeface="Calibri"/>
              </a:rPr>
              <a:t>Spouse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may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continue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to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make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self-contributions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Retiree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Plan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coverage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for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duration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of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his/her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lifetime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continue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his/her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coverage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up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to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36 </a:t>
            </a:r>
            <a:r>
              <a:rPr sz="1700" dirty="0">
                <a:latin typeface="Calibri"/>
                <a:cs typeface="Calibri"/>
              </a:rPr>
              <a:t>months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by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electing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COBRA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Continuation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Coverage,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when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permissible.</a:t>
            </a:r>
            <a:endParaRPr sz="1700">
              <a:latin typeface="Calibri"/>
              <a:cs typeface="Calibri"/>
            </a:endParaRPr>
          </a:p>
          <a:p>
            <a:pPr marL="538480" marR="499745" lvl="1" indent="-228600">
              <a:lnSpc>
                <a:spcPts val="1839"/>
              </a:lnSpc>
              <a:spcBef>
                <a:spcPts val="40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700" dirty="0">
                <a:latin typeface="Calibri"/>
                <a:cs typeface="Calibri"/>
              </a:rPr>
              <a:t>Dependent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children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shall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continue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to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be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covered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if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Surviving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Spouse </a:t>
            </a:r>
            <a:r>
              <a:rPr sz="1700" dirty="0">
                <a:latin typeface="Calibri"/>
                <a:cs typeface="Calibri"/>
              </a:rPr>
              <a:t>makes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required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self-payments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coverage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or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by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electing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COBRA Continuation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Coverage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up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to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36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months.</a:t>
            </a:r>
            <a:endParaRPr sz="1700">
              <a:latin typeface="Calibri"/>
              <a:cs typeface="Calibri"/>
            </a:endParaRPr>
          </a:p>
          <a:p>
            <a:pPr marL="538480" marR="5080" lvl="1" indent="-228600">
              <a:lnSpc>
                <a:spcPct val="90000"/>
              </a:lnSpc>
              <a:spcBef>
                <a:spcPts val="37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700" dirty="0">
                <a:latin typeface="Calibri"/>
                <a:cs typeface="Calibri"/>
              </a:rPr>
              <a:t>Surviving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Spouse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rates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are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same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as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participant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rates.</a:t>
            </a:r>
            <a:r>
              <a:rPr sz="1700" spc="31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If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surviving </a:t>
            </a:r>
            <a:r>
              <a:rPr sz="1700" dirty="0">
                <a:latin typeface="Calibri"/>
                <a:cs typeface="Calibri"/>
              </a:rPr>
              <a:t>spouse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is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number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of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years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younger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–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premium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will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stay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at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3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same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rate </a:t>
            </a:r>
            <a:r>
              <a:rPr sz="1700" dirty="0">
                <a:latin typeface="Calibri"/>
                <a:cs typeface="Calibri"/>
              </a:rPr>
              <a:t>category</a:t>
            </a:r>
            <a:r>
              <a:rPr sz="1700" spc="-5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as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participant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for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5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years,</a:t>
            </a:r>
            <a:r>
              <a:rPr sz="1700" spc="-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after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5</a:t>
            </a:r>
            <a:r>
              <a:rPr sz="1700" spc="-3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years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rate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will</a:t>
            </a:r>
            <a:r>
              <a:rPr sz="1700" spc="-6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increase </a:t>
            </a:r>
            <a:r>
              <a:rPr sz="1700" dirty="0">
                <a:latin typeface="Calibri"/>
                <a:cs typeface="Calibri"/>
              </a:rPr>
              <a:t>to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the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spouse’s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appropriate</a:t>
            </a:r>
            <a:r>
              <a:rPr sz="1700" spc="-4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age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rate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category.</a:t>
            </a:r>
            <a:endParaRPr sz="17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605"/>
              </a:spcBef>
              <a:buClr>
                <a:srgbClr val="C0504D"/>
              </a:buClr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241300" marR="67310" indent="-229235">
              <a:lnSpc>
                <a:spcPct val="9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1900" dirty="0">
                <a:latin typeface="Calibri"/>
                <a:cs typeface="Calibri"/>
              </a:rPr>
              <a:t>If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spouse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wants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continue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under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Retiree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Plan, </a:t>
            </a:r>
            <a:r>
              <a:rPr sz="1900" dirty="0">
                <a:latin typeface="Calibri"/>
                <a:cs typeface="Calibri"/>
              </a:rPr>
              <a:t>he/she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must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make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self-</a:t>
            </a:r>
            <a:r>
              <a:rPr sz="1900" dirty="0">
                <a:latin typeface="Calibri"/>
                <a:cs typeface="Calibri"/>
              </a:rPr>
              <a:t>contributions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immediately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following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month </a:t>
            </a:r>
            <a:r>
              <a:rPr sz="1900" dirty="0">
                <a:latin typeface="Calibri"/>
                <a:cs typeface="Calibri"/>
              </a:rPr>
              <a:t>you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last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made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self-</a:t>
            </a:r>
            <a:r>
              <a:rPr sz="1900" dirty="0">
                <a:latin typeface="Calibri"/>
                <a:cs typeface="Calibri"/>
              </a:rPr>
              <a:t>contributions.</a:t>
            </a:r>
            <a:r>
              <a:rPr sz="1900" spc="335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Your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spouse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can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only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make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self- contributions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his/herself.</a:t>
            </a:r>
            <a:r>
              <a:rPr sz="1900" spc="29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If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spouse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remarries,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new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spouse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any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children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born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otherwise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this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marriage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will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not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covered.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47955"/>
            <a:ext cx="6284595" cy="1367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90" dirty="0"/>
              <a:t>HRA</a:t>
            </a:r>
            <a:r>
              <a:rPr spc="-200" dirty="0"/>
              <a:t> </a:t>
            </a:r>
            <a:r>
              <a:rPr spc="-114" dirty="0"/>
              <a:t>Program</a:t>
            </a:r>
            <a:r>
              <a:rPr spc="-204" dirty="0"/>
              <a:t> </a:t>
            </a:r>
            <a:r>
              <a:rPr spc="-65" dirty="0"/>
              <a:t>and</a:t>
            </a:r>
            <a:r>
              <a:rPr spc="-195" dirty="0"/>
              <a:t> </a:t>
            </a:r>
            <a:r>
              <a:rPr spc="-100" dirty="0"/>
              <a:t>Wellness </a:t>
            </a:r>
            <a:r>
              <a:rPr spc="-135" dirty="0"/>
              <a:t>Power</a:t>
            </a:r>
            <a:r>
              <a:rPr spc="-155" dirty="0"/>
              <a:t> </a:t>
            </a:r>
            <a:r>
              <a:rPr spc="-10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617091"/>
            <a:ext cx="7305040" cy="47032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90170" indent="-22923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Health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Reimbursement</a:t>
            </a:r>
            <a:r>
              <a:rPr sz="2200" dirty="0">
                <a:latin typeface="Calibri"/>
                <a:cs typeface="Calibri"/>
              </a:rPr>
              <a:t> Account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will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allow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be </a:t>
            </a:r>
            <a:r>
              <a:rPr sz="2200" spc="-10" dirty="0">
                <a:latin typeface="Calibri"/>
                <a:cs typeface="Calibri"/>
              </a:rPr>
              <a:t>reimbursed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premiums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pay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monthly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basis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HRA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Direct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Transfer </a:t>
            </a:r>
            <a:r>
              <a:rPr sz="2200" dirty="0">
                <a:latin typeface="Calibri"/>
                <a:cs typeface="Calibri"/>
              </a:rPr>
              <a:t>option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will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allow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Fund</a:t>
            </a:r>
            <a:r>
              <a:rPr sz="2200" spc="-25" dirty="0">
                <a:latin typeface="Calibri"/>
                <a:cs typeface="Calibri"/>
              </a:rPr>
              <a:t> to </a:t>
            </a:r>
            <a:r>
              <a:rPr sz="2200" spc="-10" dirty="0">
                <a:latin typeface="Calibri"/>
                <a:cs typeface="Calibri"/>
              </a:rPr>
              <a:t>withdrawal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premiums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directly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from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your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HRA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account </a:t>
            </a:r>
            <a:r>
              <a:rPr sz="2200" dirty="0">
                <a:latin typeface="Calibri"/>
                <a:cs typeface="Calibri"/>
              </a:rPr>
              <a:t>until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those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funds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exhausted.</a:t>
            </a:r>
            <a:endParaRPr lang="en-US" sz="2200" spc="-10" dirty="0">
              <a:latin typeface="Calibri"/>
              <a:cs typeface="Calibri"/>
            </a:endParaRPr>
          </a:p>
          <a:p>
            <a:pPr marL="12065" marR="9017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tabLst>
                <a:tab pos="241300" algn="l"/>
              </a:tabLst>
            </a:pPr>
            <a:r>
              <a:rPr lang="en-US" sz="2200" spc="-10" dirty="0">
                <a:latin typeface="Calibri"/>
                <a:cs typeface="Calibri"/>
              </a:rPr>
              <a:t>		</a:t>
            </a:r>
            <a:r>
              <a:rPr lang="en-US" sz="2000" spc="-10" dirty="0">
                <a:latin typeface="Calibri"/>
                <a:cs typeface="Calibri"/>
              </a:rPr>
              <a:t>You can only be reimbursed, or use the Direct Transfer 		option, for any amount that is not being reimbursed to you 		by another source (i.e., ECI Pre-funding credit)	</a:t>
            </a:r>
            <a:endParaRPr sz="2000" dirty="0">
              <a:latin typeface="Calibri"/>
              <a:cs typeface="Calibri"/>
            </a:endParaRPr>
          </a:p>
          <a:p>
            <a:pPr marL="241300" marR="377825" indent="-229235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40" dirty="0">
                <a:latin typeface="Calibri"/>
                <a:cs typeface="Calibri"/>
              </a:rPr>
              <a:t>You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continue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“spend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down”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HRA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account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on </a:t>
            </a:r>
            <a:r>
              <a:rPr sz="2200" spc="-10" dirty="0">
                <a:latin typeface="Calibri"/>
                <a:cs typeface="Calibri"/>
              </a:rPr>
              <a:t>expenses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eligible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reimbursement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while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covered </a:t>
            </a:r>
            <a:r>
              <a:rPr sz="2200" dirty="0">
                <a:latin typeface="Calibri"/>
                <a:cs typeface="Calibri"/>
              </a:rPr>
              <a:t>under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plan</a:t>
            </a:r>
            <a:endParaRPr sz="2200" dirty="0">
              <a:latin typeface="Calibri"/>
              <a:cs typeface="Calibri"/>
            </a:endParaRPr>
          </a:p>
          <a:p>
            <a:pPr marL="241300" marR="5080" indent="-229235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spc="-10" dirty="0">
                <a:latin typeface="Calibri"/>
                <a:cs typeface="Calibri"/>
              </a:rPr>
              <a:t>Retirees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spouses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eligible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participate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Wellness </a:t>
            </a:r>
            <a:r>
              <a:rPr sz="2200" dirty="0">
                <a:latin typeface="Calibri"/>
                <a:cs typeface="Calibri"/>
              </a:rPr>
              <a:t>Power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Programs,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however,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only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those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under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65</a:t>
            </a:r>
            <a:r>
              <a:rPr sz="2200" b="1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will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eligible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9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receive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Wellness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Power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Rewards.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90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When</a:t>
            </a:r>
            <a:r>
              <a:rPr spc="-215" dirty="0"/>
              <a:t> </a:t>
            </a:r>
            <a:r>
              <a:rPr spc="-110" dirty="0"/>
              <a:t>you</a:t>
            </a:r>
            <a:r>
              <a:rPr spc="-190" dirty="0"/>
              <a:t> </a:t>
            </a:r>
            <a:r>
              <a:rPr spc="-95" dirty="0"/>
              <a:t>decide</a:t>
            </a:r>
            <a:r>
              <a:rPr spc="-204" dirty="0"/>
              <a:t> </a:t>
            </a:r>
            <a:r>
              <a:rPr spc="-85" dirty="0"/>
              <a:t>to</a:t>
            </a:r>
            <a:r>
              <a:rPr spc="-204" dirty="0"/>
              <a:t> </a:t>
            </a:r>
            <a:r>
              <a:rPr spc="-80" dirty="0"/>
              <a:t>retire…..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86611"/>
            <a:ext cx="7334884" cy="4769383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95250" indent="-229235">
              <a:lnSpc>
                <a:spcPts val="2160"/>
              </a:lnSpc>
              <a:spcBef>
                <a:spcPts val="37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Please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contact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Welfare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Fund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Office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1-</a:t>
            </a:r>
            <a:r>
              <a:rPr sz="2000" spc="-10" dirty="0">
                <a:latin typeface="Calibri"/>
                <a:cs typeface="Calibri"/>
              </a:rPr>
              <a:t>800-765-</a:t>
            </a:r>
            <a:r>
              <a:rPr sz="2000" dirty="0">
                <a:latin typeface="Calibri"/>
                <a:cs typeface="Calibri"/>
              </a:rPr>
              <a:t>4239,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ext.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116, </a:t>
            </a:r>
            <a:r>
              <a:rPr sz="2000" dirty="0">
                <a:latin typeface="Calibri"/>
                <a:cs typeface="Calibri"/>
              </a:rPr>
              <a:t>within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90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days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before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retirement</a:t>
            </a:r>
            <a:r>
              <a:rPr sz="2000" dirty="0">
                <a:latin typeface="Calibri"/>
                <a:cs typeface="Calibri"/>
              </a:rPr>
              <a:t> date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when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apply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Social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Security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Pensions.</a:t>
            </a:r>
            <a:r>
              <a:rPr sz="2000" spc="39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You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mailed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 Application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packet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complete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return,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along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several</a:t>
            </a:r>
            <a:r>
              <a:rPr sz="2000" spc="-20" dirty="0">
                <a:latin typeface="Calibri"/>
                <a:cs typeface="Calibri"/>
              </a:rPr>
              <a:t> other </a:t>
            </a:r>
            <a:r>
              <a:rPr sz="2000" dirty="0">
                <a:latin typeface="Calibri"/>
                <a:cs typeface="Calibri"/>
              </a:rPr>
              <a:t>items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before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can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accepted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Plan.</a:t>
            </a:r>
            <a:endParaRPr sz="2000" dirty="0">
              <a:latin typeface="Calibri"/>
              <a:cs typeface="Calibri"/>
            </a:endParaRPr>
          </a:p>
          <a:p>
            <a:pPr marL="241300" marR="765810" indent="-229235">
              <a:lnSpc>
                <a:spcPts val="2160"/>
              </a:lnSpc>
              <a:spcBef>
                <a:spcPts val="48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order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accepted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Plan,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the </a:t>
            </a:r>
            <a:r>
              <a:rPr sz="2000" dirty="0">
                <a:latin typeface="Calibri"/>
                <a:cs typeface="Calibri"/>
              </a:rPr>
              <a:t>following</a:t>
            </a:r>
            <a:r>
              <a:rPr sz="2000" spc="-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items:</a:t>
            </a:r>
            <a:endParaRPr sz="2000" dirty="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20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completed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Retiree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Plan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application</a:t>
            </a:r>
            <a:endParaRPr sz="1900" dirty="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229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A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copy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any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retirement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award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letters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may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have</a:t>
            </a:r>
            <a:endParaRPr sz="1900" dirty="0">
              <a:latin typeface="Calibri"/>
              <a:cs typeface="Calibri"/>
            </a:endParaRPr>
          </a:p>
          <a:p>
            <a:pPr marL="538480" lvl="1" indent="-228600">
              <a:lnSpc>
                <a:spcPts val="2165"/>
              </a:lnSpc>
              <a:spcBef>
                <a:spcPts val="229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An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Opt-</a:t>
            </a:r>
            <a:r>
              <a:rPr sz="1900" dirty="0">
                <a:latin typeface="Calibri"/>
                <a:cs typeface="Calibri"/>
              </a:rPr>
              <a:t>Out</a:t>
            </a:r>
            <a:r>
              <a:rPr sz="1900" spc="-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form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only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if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wish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opt-</a:t>
            </a:r>
            <a:r>
              <a:rPr sz="1900" dirty="0">
                <a:latin typeface="Calibri"/>
                <a:cs typeface="Calibri"/>
              </a:rPr>
              <a:t>out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at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time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retirement</a:t>
            </a:r>
            <a:endParaRPr sz="1900" dirty="0">
              <a:latin typeface="Calibri"/>
              <a:cs typeface="Calibri"/>
            </a:endParaRPr>
          </a:p>
          <a:p>
            <a:pPr marL="538480">
              <a:lnSpc>
                <a:spcPts val="2165"/>
              </a:lnSpc>
            </a:pPr>
            <a:r>
              <a:rPr sz="1900" dirty="0">
                <a:latin typeface="Calibri"/>
                <a:cs typeface="Calibri"/>
              </a:rPr>
              <a:t>and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have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under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spouse’s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employer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group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policy</a:t>
            </a:r>
            <a:endParaRPr sz="1900" dirty="0">
              <a:latin typeface="Calibri"/>
              <a:cs typeface="Calibri"/>
            </a:endParaRPr>
          </a:p>
          <a:p>
            <a:pPr marL="538480" marR="306705" lvl="1" indent="-228600">
              <a:lnSpc>
                <a:spcPct val="90000"/>
              </a:lnSpc>
              <a:spcBef>
                <a:spcPts val="455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An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ACH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withdraw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form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(all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payments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retiree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plan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must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be </a:t>
            </a:r>
            <a:r>
              <a:rPr sz="1900" dirty="0">
                <a:latin typeface="Calibri"/>
                <a:cs typeface="Calibri"/>
              </a:rPr>
              <a:t>made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by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automatic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withdraw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from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bank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account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–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do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not </a:t>
            </a:r>
            <a:r>
              <a:rPr sz="1900" dirty="0">
                <a:latin typeface="Calibri"/>
                <a:cs typeface="Calibri"/>
              </a:rPr>
              <a:t>accept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checks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form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payment)</a:t>
            </a:r>
            <a:endParaRPr sz="1900" dirty="0">
              <a:latin typeface="Calibri"/>
              <a:cs typeface="Calibri"/>
            </a:endParaRPr>
          </a:p>
          <a:p>
            <a:pPr marL="538480" marR="65405" lvl="1" indent="-228600">
              <a:lnSpc>
                <a:spcPts val="2050"/>
              </a:lnSpc>
              <a:spcBef>
                <a:spcPts val="49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If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spouse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is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over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65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eligible for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Medicare,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copy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of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7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Medicare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card(s)</a:t>
            </a:r>
            <a:r>
              <a:rPr sz="1900" spc="-8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and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lang="en-US" sz="1900" spc="-65" dirty="0">
                <a:latin typeface="Calibri"/>
                <a:cs typeface="Calibri"/>
              </a:rPr>
              <a:t>the </a:t>
            </a:r>
            <a:r>
              <a:rPr lang="en-US" sz="1900" spc="-65" dirty="0" err="1">
                <a:latin typeface="Calibri"/>
                <a:cs typeface="Calibri"/>
              </a:rPr>
              <a:t>V</a:t>
            </a:r>
            <a:r>
              <a:rPr sz="1900" spc="-10" dirty="0" err="1">
                <a:latin typeface="Calibri"/>
                <a:cs typeface="Calibri"/>
              </a:rPr>
              <a:t>ibrantRx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enrollment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form(s)</a:t>
            </a:r>
            <a:endParaRPr sz="1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3412693"/>
            <a:ext cx="5675630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600" spc="-90" dirty="0"/>
              <a:t>Questions………..</a:t>
            </a:r>
            <a:endParaRPr sz="6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358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5" dirty="0"/>
              <a:t>Eligibility</a:t>
            </a:r>
            <a:r>
              <a:rPr sz="3200" spc="-175" dirty="0"/>
              <a:t> </a:t>
            </a:r>
            <a:r>
              <a:rPr sz="3200" spc="-110" dirty="0"/>
              <a:t>Requirements</a:t>
            </a:r>
            <a:r>
              <a:rPr sz="3200" spc="-170" dirty="0"/>
              <a:t> </a:t>
            </a:r>
            <a:r>
              <a:rPr sz="3200" spc="-85" dirty="0"/>
              <a:t>for</a:t>
            </a:r>
            <a:r>
              <a:rPr sz="3200" spc="-155" dirty="0"/>
              <a:t> </a:t>
            </a:r>
            <a:r>
              <a:rPr sz="3200" spc="-110" dirty="0"/>
              <a:t>Retiree</a:t>
            </a:r>
            <a:r>
              <a:rPr sz="3200" spc="-150" dirty="0"/>
              <a:t> </a:t>
            </a:r>
            <a:r>
              <a:rPr sz="3200" spc="-65" dirty="0"/>
              <a:t>Benefits: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50240" y="1549425"/>
            <a:ext cx="7261859" cy="450215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At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least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55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totally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disabled</a:t>
            </a:r>
            <a:endParaRPr sz="2200">
              <a:latin typeface="Calibri"/>
              <a:cs typeface="Calibri"/>
            </a:endParaRPr>
          </a:p>
          <a:p>
            <a:pPr marL="241300" marR="5080" indent="-229235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Submit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written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application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Fund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Office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within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90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days </a:t>
            </a:r>
            <a:r>
              <a:rPr sz="2200" spc="-25" dirty="0">
                <a:latin typeface="Calibri"/>
                <a:cs typeface="Calibri"/>
              </a:rPr>
              <a:t>of: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73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work;</a:t>
            </a:r>
            <a:endParaRPr sz="20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53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date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award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letter;</a:t>
            </a:r>
            <a:endParaRPr sz="20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date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Social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Security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Disability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Award;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or</a:t>
            </a:r>
            <a:endParaRPr sz="20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expiration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accumulated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Hour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Bank</a:t>
            </a:r>
            <a:endParaRPr sz="2000">
              <a:latin typeface="Calibri"/>
              <a:cs typeface="Calibri"/>
            </a:endParaRPr>
          </a:p>
          <a:p>
            <a:pPr marL="241300" marR="588010" indent="-229235">
              <a:lnSpc>
                <a:spcPct val="100000"/>
              </a:lnSpc>
              <a:spcBef>
                <a:spcPts val="52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Submit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acceptable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proof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retirement,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such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award </a:t>
            </a:r>
            <a:r>
              <a:rPr sz="2200" dirty="0">
                <a:latin typeface="Calibri"/>
                <a:cs typeface="Calibri"/>
              </a:rPr>
              <a:t>letter</a:t>
            </a:r>
            <a:r>
              <a:rPr sz="2200" spc="-1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from:</a:t>
            </a:r>
            <a:endParaRPr sz="2200">
              <a:latin typeface="Calibri"/>
              <a:cs typeface="Calibri"/>
            </a:endParaRPr>
          </a:p>
          <a:p>
            <a:pPr marL="812800">
              <a:lnSpc>
                <a:spcPct val="100000"/>
              </a:lnSpc>
              <a:spcBef>
                <a:spcPts val="490"/>
              </a:spcBef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National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Electrical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Benefit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Fund</a:t>
            </a:r>
            <a:endParaRPr sz="2000">
              <a:latin typeface="Calibri"/>
              <a:cs typeface="Calibri"/>
            </a:endParaRPr>
          </a:p>
          <a:p>
            <a:pPr marL="812800" marR="2233295">
              <a:lnSpc>
                <a:spcPct val="120000"/>
              </a:lnSpc>
            </a:pPr>
            <a:r>
              <a:rPr sz="2000" dirty="0">
                <a:latin typeface="Calibri"/>
                <a:cs typeface="Calibri"/>
              </a:rPr>
              <a:t>Any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other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IBEW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sponsored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Pension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Fund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Social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Security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Administration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3882"/>
            <a:ext cx="7115809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5" dirty="0"/>
              <a:t>Eligibility</a:t>
            </a:r>
            <a:r>
              <a:rPr sz="3200" spc="-175" dirty="0"/>
              <a:t> </a:t>
            </a:r>
            <a:r>
              <a:rPr sz="3200" spc="-110" dirty="0"/>
              <a:t>Requirements</a:t>
            </a:r>
            <a:r>
              <a:rPr sz="3200" spc="-170" dirty="0"/>
              <a:t> </a:t>
            </a:r>
            <a:r>
              <a:rPr sz="3200" spc="-85" dirty="0"/>
              <a:t>for</a:t>
            </a:r>
            <a:r>
              <a:rPr sz="3200" spc="-155" dirty="0"/>
              <a:t> </a:t>
            </a:r>
            <a:r>
              <a:rPr sz="3200" spc="-110" dirty="0"/>
              <a:t>Retiree</a:t>
            </a:r>
            <a:r>
              <a:rPr sz="3200" spc="-150" dirty="0"/>
              <a:t> </a:t>
            </a:r>
            <a:r>
              <a:rPr sz="3200" spc="-60" dirty="0"/>
              <a:t>Benefits</a:t>
            </a:r>
            <a:endParaRPr sz="3200"/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-10" dirty="0"/>
              <a:t>continued…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650240" y="1562226"/>
            <a:ext cx="7206615" cy="441960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241300" marR="5080" indent="-229235">
              <a:lnSpc>
                <a:spcPts val="1920"/>
              </a:lnSpc>
              <a:spcBef>
                <a:spcPts val="56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eligible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Active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benefits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month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immediately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before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retire.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ts val="2160"/>
              </a:lnSpc>
              <a:spcBef>
                <a:spcPts val="242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been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eligible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benefits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NECA-</a:t>
            </a:r>
            <a:r>
              <a:rPr sz="2000" dirty="0">
                <a:latin typeface="Calibri"/>
                <a:cs typeface="Calibri"/>
              </a:rPr>
              <a:t>IBEW</a:t>
            </a:r>
            <a:r>
              <a:rPr sz="2000" spc="-9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Welfare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Trust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ts val="2160"/>
              </a:lnSpc>
            </a:pPr>
            <a:r>
              <a:rPr sz="2000" dirty="0">
                <a:latin typeface="Calibri"/>
                <a:cs typeface="Calibri"/>
              </a:rPr>
              <a:t>Fund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least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45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60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months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immediately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before:</a:t>
            </a:r>
            <a:endParaRPr sz="2000">
              <a:latin typeface="Calibri"/>
              <a:cs typeface="Calibri"/>
            </a:endParaRPr>
          </a:p>
          <a:p>
            <a:pPr marL="904240" lvl="1" indent="-228600">
              <a:lnSpc>
                <a:spcPct val="100000"/>
              </a:lnSpc>
              <a:spcBef>
                <a:spcPts val="5"/>
              </a:spcBef>
              <a:buClr>
                <a:srgbClr val="9BBA58"/>
              </a:buClr>
              <a:buFont typeface="Arial"/>
              <a:buChar char="•"/>
              <a:tabLst>
                <a:tab pos="904240" algn="l"/>
              </a:tabLst>
            </a:pPr>
            <a:r>
              <a:rPr sz="1900" dirty="0">
                <a:latin typeface="Calibri"/>
                <a:cs typeface="Calibri"/>
              </a:rPr>
              <a:t>The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Fund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Office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receives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your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retirement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application;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or</a:t>
            </a:r>
            <a:endParaRPr sz="1900">
              <a:latin typeface="Calibri"/>
              <a:cs typeface="Calibri"/>
            </a:endParaRPr>
          </a:p>
          <a:p>
            <a:pPr marL="904240" marR="142240" lvl="1" indent="-228600">
              <a:lnSpc>
                <a:spcPts val="1820"/>
              </a:lnSpc>
              <a:spcBef>
                <a:spcPts val="440"/>
              </a:spcBef>
              <a:buClr>
                <a:srgbClr val="9BBA58"/>
              </a:buClr>
              <a:buFont typeface="Arial"/>
              <a:buChar char="•"/>
              <a:tabLst>
                <a:tab pos="904240" algn="l"/>
              </a:tabLst>
            </a:pPr>
            <a:r>
              <a:rPr sz="1900" spc="-25" dirty="0">
                <a:latin typeface="Calibri"/>
                <a:cs typeface="Calibri"/>
              </a:rPr>
              <a:t>Your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entitlement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Social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Security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Disability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Award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if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you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are </a:t>
            </a:r>
            <a:r>
              <a:rPr sz="1900" dirty="0">
                <a:latin typeface="Calibri"/>
                <a:cs typeface="Calibri"/>
              </a:rPr>
              <a:t>retiring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because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total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disability.</a:t>
            </a:r>
            <a:endParaRPr sz="19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9"/>
              </a:spcBef>
              <a:buClr>
                <a:srgbClr val="9BBA58"/>
              </a:buClr>
              <a:buFont typeface="Arial"/>
              <a:buChar char="•"/>
            </a:pPr>
            <a:endParaRPr sz="1900">
              <a:latin typeface="Calibri"/>
              <a:cs typeface="Calibri"/>
            </a:endParaRPr>
          </a:p>
          <a:p>
            <a:pPr marL="241300" marR="99060" indent="-229235">
              <a:lnSpc>
                <a:spcPct val="8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60-month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period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extended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up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30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months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under </a:t>
            </a:r>
            <a:r>
              <a:rPr sz="2000" dirty="0">
                <a:latin typeface="Calibri"/>
                <a:cs typeface="Calibri"/>
              </a:rPr>
              <a:t>certain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circumstances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during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which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were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seeking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employment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participating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local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union.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40"/>
              </a:spcBef>
              <a:buClr>
                <a:srgbClr val="4F81BC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1300" marR="166370" indent="-229235">
              <a:lnSpc>
                <a:spcPct val="8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If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meet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45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out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last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60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months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requirement,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may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qualify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provide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proof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have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at</a:t>
            </a:r>
            <a:r>
              <a:rPr sz="2000" b="1" i="1" u="sng" spc="-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least</a:t>
            </a:r>
            <a:r>
              <a:rPr sz="2000" b="1" i="1" u="sng" spc="-6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0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45,000</a:t>
            </a:r>
            <a:r>
              <a:rPr sz="2000" b="1" i="1" spc="-10" dirty="0">
                <a:latin typeface="Calibri"/>
                <a:cs typeface="Calibri"/>
              </a:rPr>
              <a:t> </a:t>
            </a:r>
            <a:r>
              <a:rPr sz="20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hours</a:t>
            </a:r>
            <a:r>
              <a:rPr sz="2000" b="1" i="1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employment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requiring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contributions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Plan.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2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25" dirty="0"/>
              <a:t>Active</a:t>
            </a:r>
            <a:r>
              <a:rPr sz="4600" spc="-195" dirty="0"/>
              <a:t> </a:t>
            </a:r>
            <a:r>
              <a:rPr sz="4600" spc="-95" dirty="0"/>
              <a:t>Plan</a:t>
            </a:r>
            <a:r>
              <a:rPr sz="4600" spc="-190" dirty="0"/>
              <a:t> </a:t>
            </a:r>
            <a:r>
              <a:rPr sz="4600" spc="-95" dirty="0"/>
              <a:t>vs.</a:t>
            </a:r>
            <a:r>
              <a:rPr sz="4600" spc="-190" dirty="0"/>
              <a:t> </a:t>
            </a:r>
            <a:r>
              <a:rPr sz="4600" spc="-130" dirty="0"/>
              <a:t>Retiree</a:t>
            </a:r>
            <a:r>
              <a:rPr sz="4600" spc="-155" dirty="0"/>
              <a:t> </a:t>
            </a:r>
            <a:r>
              <a:rPr sz="4600" spc="-20" dirty="0"/>
              <a:t>Plan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650240" y="1617091"/>
            <a:ext cx="7295515" cy="377731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The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Base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includes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Dental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Vision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benefits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with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same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amounts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Active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Plan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  <a:buClr>
                <a:srgbClr val="4F81BC"/>
              </a:buClr>
              <a:buFont typeface="Arial"/>
              <a:buChar char="•"/>
            </a:pP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Prescription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under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65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who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not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2200" dirty="0">
                <a:latin typeface="Calibri"/>
                <a:cs typeface="Calibri"/>
              </a:rPr>
              <a:t>Medicare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eligible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same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Active</a:t>
            </a:r>
            <a:r>
              <a:rPr sz="2200" spc="-20" dirty="0">
                <a:latin typeface="Calibri"/>
                <a:cs typeface="Calibri"/>
              </a:rPr>
              <a:t> Plan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</a:pP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Prescription</a:t>
            </a:r>
            <a:r>
              <a:rPr sz="2200" spc="-10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who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Medicare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eligible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Calibri"/>
                <a:cs typeface="Calibri"/>
              </a:rPr>
              <a:t>(over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65/or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under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65)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through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 err="1">
                <a:latin typeface="Calibri"/>
                <a:cs typeface="Calibri"/>
              </a:rPr>
              <a:t>VibrantRx</a:t>
            </a:r>
            <a:endParaRPr sz="2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245"/>
              </a:spcBef>
              <a:buClr>
                <a:srgbClr val="C0504D"/>
              </a:buClr>
              <a:buFont typeface="Arial"/>
              <a:buChar char="•"/>
            </a:pP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Death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Benefit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$5,000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25" dirty="0"/>
              <a:t>Active</a:t>
            </a:r>
            <a:r>
              <a:rPr sz="4600" spc="-195" dirty="0"/>
              <a:t> </a:t>
            </a:r>
            <a:r>
              <a:rPr sz="4600" spc="-95" dirty="0"/>
              <a:t>Plan</a:t>
            </a:r>
            <a:r>
              <a:rPr sz="4600" spc="-190" dirty="0"/>
              <a:t> </a:t>
            </a:r>
            <a:r>
              <a:rPr sz="4600" spc="-95" dirty="0"/>
              <a:t>vs.</a:t>
            </a:r>
            <a:r>
              <a:rPr sz="4600" spc="-190" dirty="0"/>
              <a:t> </a:t>
            </a:r>
            <a:r>
              <a:rPr sz="4600" spc="-130" dirty="0"/>
              <a:t>Retiree</a:t>
            </a:r>
            <a:r>
              <a:rPr sz="4600" spc="-155" dirty="0"/>
              <a:t> </a:t>
            </a:r>
            <a:r>
              <a:rPr sz="4600" spc="-20" dirty="0"/>
              <a:t>Plan</a:t>
            </a:r>
            <a:endParaRPr sz="4600"/>
          </a:p>
          <a:p>
            <a:pPr marL="12700">
              <a:lnSpc>
                <a:spcPct val="100000"/>
              </a:lnSpc>
            </a:pPr>
            <a:r>
              <a:rPr sz="4600" spc="-10" dirty="0"/>
              <a:t>continued…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650240" y="2019426"/>
            <a:ext cx="7182484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Medical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Retirees/Spouses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under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65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who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are </a:t>
            </a:r>
            <a:r>
              <a:rPr sz="2200" dirty="0">
                <a:latin typeface="Calibri"/>
                <a:cs typeface="Calibri"/>
              </a:rPr>
              <a:t>not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Medicare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eligible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continued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through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NECA-</a:t>
            </a:r>
            <a:r>
              <a:rPr sz="2200" spc="-20" dirty="0">
                <a:latin typeface="Calibri"/>
                <a:cs typeface="Calibri"/>
              </a:rPr>
              <a:t>IBEW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3561969"/>
            <a:ext cx="7255509" cy="170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424180" indent="-229235" algn="just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Medical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Retirees/Spouses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who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are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Medicare </a:t>
            </a:r>
            <a:r>
              <a:rPr sz="2200" dirty="0">
                <a:latin typeface="Calibri"/>
                <a:cs typeface="Calibri"/>
              </a:rPr>
              <a:t>eligible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provided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through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Humana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(Medicare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Advantage </a:t>
            </a:r>
            <a:r>
              <a:rPr sz="2200" dirty="0">
                <a:latin typeface="Calibri"/>
                <a:cs typeface="Calibri"/>
              </a:rPr>
              <a:t>Plan)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$0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maximum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out-of-pocket.</a:t>
            </a:r>
            <a:endParaRPr sz="2200">
              <a:latin typeface="Calibri"/>
              <a:cs typeface="Calibri"/>
            </a:endParaRPr>
          </a:p>
          <a:p>
            <a:pPr marL="536575" marR="5080" lvl="1" indent="-226695" algn="just">
              <a:lnSpc>
                <a:spcPct val="100000"/>
              </a:lnSpc>
              <a:spcBef>
                <a:spcPts val="49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In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order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to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covered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you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MUST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enrolled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Parts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A 	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B.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600" spc="-105" dirty="0"/>
              <a:t>Choice</a:t>
            </a:r>
            <a:r>
              <a:rPr sz="4600" spc="-165" dirty="0"/>
              <a:t> </a:t>
            </a:r>
            <a:r>
              <a:rPr sz="4600" spc="-110" dirty="0"/>
              <a:t>between</a:t>
            </a:r>
            <a:r>
              <a:rPr sz="4600" spc="-185" dirty="0"/>
              <a:t> </a:t>
            </a:r>
            <a:r>
              <a:rPr sz="4600" spc="-105" dirty="0"/>
              <a:t>Base</a:t>
            </a:r>
            <a:r>
              <a:rPr sz="4600" spc="-165" dirty="0"/>
              <a:t> </a:t>
            </a:r>
            <a:r>
              <a:rPr sz="4600" spc="-95" dirty="0"/>
              <a:t>Plan</a:t>
            </a:r>
            <a:r>
              <a:rPr sz="4600" spc="-185" dirty="0"/>
              <a:t> </a:t>
            </a:r>
            <a:r>
              <a:rPr sz="4600" spc="-25" dirty="0"/>
              <a:t>and </a:t>
            </a:r>
            <a:r>
              <a:rPr sz="4600" spc="-125" dirty="0"/>
              <a:t>Alternative</a:t>
            </a:r>
            <a:r>
              <a:rPr sz="4600" spc="-185" dirty="0"/>
              <a:t> </a:t>
            </a:r>
            <a:r>
              <a:rPr sz="4600" spc="-95" dirty="0"/>
              <a:t>Plan</a:t>
            </a:r>
            <a:r>
              <a:rPr sz="4600" spc="-155" dirty="0"/>
              <a:t> </a:t>
            </a:r>
            <a:r>
              <a:rPr sz="4600" spc="-10" dirty="0"/>
              <a:t>coverage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650240" y="1617091"/>
            <a:ext cx="7174230" cy="4707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If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were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covered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under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Base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while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were </a:t>
            </a:r>
            <a:r>
              <a:rPr sz="2200" dirty="0">
                <a:latin typeface="Calibri"/>
                <a:cs typeface="Calibri"/>
              </a:rPr>
              <a:t>active,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will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have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choice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enrolling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Base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Retiree coverage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Alternative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9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Retiree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10"/>
              </a:spcBef>
              <a:buClr>
                <a:srgbClr val="4F81BC"/>
              </a:buClr>
              <a:buFont typeface="Arial"/>
              <a:buChar char="•"/>
            </a:pPr>
            <a:endParaRPr sz="2200">
              <a:latin typeface="Calibri"/>
              <a:cs typeface="Calibri"/>
            </a:endParaRPr>
          </a:p>
          <a:p>
            <a:pPr marL="241300" marR="141605" indent="-229235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Alternative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coverage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provides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lower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level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of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coverage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reduced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cost.</a:t>
            </a:r>
            <a:endParaRPr sz="220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49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Deductibles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medical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higher</a:t>
            </a:r>
            <a:endParaRPr sz="200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484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2000" spc="-10" dirty="0">
                <a:latin typeface="Calibri"/>
                <a:cs typeface="Calibri"/>
              </a:rPr>
              <a:t>Co-</a:t>
            </a:r>
            <a:r>
              <a:rPr sz="2000" dirty="0">
                <a:latin typeface="Calibri"/>
                <a:cs typeface="Calibri"/>
              </a:rPr>
              <a:t>pays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doctor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visits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prescriptions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higher</a:t>
            </a:r>
            <a:endParaRPr sz="2000">
              <a:latin typeface="Calibri"/>
              <a:cs typeface="Calibri"/>
            </a:endParaRPr>
          </a:p>
          <a:p>
            <a:pPr marL="538480" lvl="1" indent="-228600">
              <a:lnSpc>
                <a:spcPct val="100000"/>
              </a:lnSpc>
              <a:spcBef>
                <a:spcPts val="48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Dental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Vision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benefits</a:t>
            </a:r>
            <a:endParaRPr sz="20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960"/>
              </a:spcBef>
              <a:buClr>
                <a:srgbClr val="C0504D"/>
              </a:buClr>
              <a:buFont typeface="Arial"/>
              <a:buChar char="•"/>
            </a:pPr>
            <a:endParaRPr sz="2000">
              <a:latin typeface="Calibri"/>
              <a:cs typeface="Calibri"/>
            </a:endParaRPr>
          </a:p>
          <a:p>
            <a:pPr marL="241300" marR="261620" indent="-229235" algn="just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If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were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covered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under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Alternative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as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active Participant,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you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cannot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elect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Base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Plan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coverage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when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you </a:t>
            </a:r>
            <a:r>
              <a:rPr sz="2200" spc="-10" dirty="0">
                <a:latin typeface="Calibri"/>
                <a:cs typeface="Calibri"/>
              </a:rPr>
              <a:t>retire.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81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/>
              <a:t>Premium</a:t>
            </a:r>
            <a:r>
              <a:rPr sz="3600" spc="-185" dirty="0"/>
              <a:t> </a:t>
            </a:r>
            <a:r>
              <a:rPr sz="3600" spc="-105" dirty="0"/>
              <a:t>Amounts</a:t>
            </a:r>
            <a:r>
              <a:rPr sz="3600" spc="-185" dirty="0"/>
              <a:t> </a:t>
            </a:r>
            <a:r>
              <a:rPr sz="3600" spc="-95" dirty="0"/>
              <a:t>for</a:t>
            </a:r>
            <a:r>
              <a:rPr sz="3600" spc="-165" dirty="0"/>
              <a:t> </a:t>
            </a:r>
            <a:r>
              <a:rPr sz="3600" b="1" spc="-90" dirty="0">
                <a:latin typeface="Cambria"/>
                <a:cs typeface="Cambria"/>
              </a:rPr>
              <a:t>Base</a:t>
            </a:r>
            <a:r>
              <a:rPr sz="3600" b="1" spc="-175" dirty="0">
                <a:latin typeface="Cambria"/>
                <a:cs typeface="Cambria"/>
              </a:rPr>
              <a:t> </a:t>
            </a:r>
            <a:r>
              <a:rPr sz="3600" b="1" spc="-20" dirty="0">
                <a:latin typeface="Cambria"/>
                <a:cs typeface="Cambria"/>
              </a:rPr>
              <a:t>Plan</a:t>
            </a:r>
            <a:endParaRPr sz="3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600" spc="-10" dirty="0"/>
              <a:t>Coverage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50240" y="1549622"/>
            <a:ext cx="7302500" cy="485584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2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b="1" spc="-10" dirty="0">
                <a:latin typeface="Calibri"/>
                <a:cs typeface="Calibri"/>
              </a:rPr>
              <a:t>Effective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7/01/23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the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rates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are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as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309880" marR="1140460">
              <a:lnSpc>
                <a:spcPct val="12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Age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55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61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eligible=$1,304.00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62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64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eligible=$978.00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older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Medicare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eligible=$666.00</a:t>
            </a:r>
            <a:endParaRPr sz="2000">
              <a:latin typeface="Calibri"/>
              <a:cs typeface="Calibri"/>
            </a:endParaRPr>
          </a:p>
          <a:p>
            <a:pPr marL="309880" marR="133985">
              <a:lnSpc>
                <a:spcPct val="120000"/>
              </a:lnSpc>
            </a:pPr>
            <a:r>
              <a:rPr sz="2000" dirty="0">
                <a:latin typeface="Calibri"/>
                <a:cs typeface="Calibri"/>
              </a:rPr>
              <a:t>Disabled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eligible=$978.00 </a:t>
            </a:r>
            <a:r>
              <a:rPr sz="2000" dirty="0">
                <a:latin typeface="Calibri"/>
                <a:cs typeface="Calibri"/>
              </a:rPr>
              <a:t>Disabled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eligible=$666.00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60"/>
              </a:spcBef>
            </a:pP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z="2200" b="1" spc="-10" dirty="0">
                <a:latin typeface="Calibri"/>
                <a:cs typeface="Calibri"/>
              </a:rPr>
              <a:t>Effective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6/01/24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the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rates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are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as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309880" marR="1140460" algn="just">
              <a:lnSpc>
                <a:spcPct val="12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Age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55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61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eligible=$1,344.00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62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64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eligible=$1008.00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older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eligible=$666.00</a:t>
            </a:r>
            <a:endParaRPr sz="2000">
              <a:latin typeface="Calibri"/>
              <a:cs typeface="Calibri"/>
            </a:endParaRPr>
          </a:p>
          <a:p>
            <a:pPr marL="309880" marR="5080" algn="just">
              <a:lnSpc>
                <a:spcPct val="120000"/>
              </a:lnSpc>
            </a:pPr>
            <a:r>
              <a:rPr sz="2000" dirty="0">
                <a:latin typeface="Calibri"/>
                <a:cs typeface="Calibri"/>
              </a:rPr>
              <a:t>Disabled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eligible=$1008.00 </a:t>
            </a:r>
            <a:r>
              <a:rPr sz="2000" dirty="0">
                <a:latin typeface="Calibri"/>
                <a:cs typeface="Calibri"/>
              </a:rPr>
              <a:t>Disabled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eligible=$666.00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814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14" dirty="0"/>
              <a:t>Premium</a:t>
            </a:r>
            <a:r>
              <a:rPr sz="3600" spc="-175" dirty="0"/>
              <a:t> </a:t>
            </a:r>
            <a:r>
              <a:rPr sz="3600" spc="-105" dirty="0"/>
              <a:t>Amounts</a:t>
            </a:r>
            <a:r>
              <a:rPr sz="3600" spc="-175" dirty="0"/>
              <a:t> </a:t>
            </a:r>
            <a:r>
              <a:rPr sz="3600" spc="-95" dirty="0"/>
              <a:t>for</a:t>
            </a:r>
            <a:r>
              <a:rPr sz="3600" spc="-150" dirty="0"/>
              <a:t> </a:t>
            </a:r>
            <a:r>
              <a:rPr sz="3600" b="1" spc="-130" dirty="0">
                <a:latin typeface="Cambria"/>
                <a:cs typeface="Cambria"/>
              </a:rPr>
              <a:t>Alternative</a:t>
            </a:r>
            <a:r>
              <a:rPr sz="3600" b="1" spc="-185" dirty="0">
                <a:latin typeface="Cambria"/>
                <a:cs typeface="Cambria"/>
              </a:rPr>
              <a:t> </a:t>
            </a:r>
            <a:r>
              <a:rPr sz="3600" b="1" spc="-20" dirty="0">
                <a:latin typeface="Cambria"/>
                <a:cs typeface="Cambria"/>
              </a:rPr>
              <a:t>Plan</a:t>
            </a:r>
            <a:endParaRPr sz="36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3600" spc="-10" dirty="0"/>
              <a:t>Coverage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50240" y="1921478"/>
            <a:ext cx="7230109" cy="299021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4F81BC"/>
              </a:buClr>
              <a:buFont typeface="Arial"/>
              <a:buChar char="•"/>
              <a:tabLst>
                <a:tab pos="355600" algn="l"/>
              </a:tabLst>
            </a:pPr>
            <a:r>
              <a:rPr sz="2200" b="1" spc="-10" dirty="0">
                <a:latin typeface="Calibri"/>
                <a:cs typeface="Calibri"/>
              </a:rPr>
              <a:t>Effective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7/01/23</a:t>
            </a:r>
            <a:r>
              <a:rPr sz="2200" b="1" spc="-7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the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rates</a:t>
            </a:r>
            <a:r>
              <a:rPr sz="2200" b="1" spc="-50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are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dirty="0">
                <a:latin typeface="Calibri"/>
                <a:cs typeface="Calibri"/>
              </a:rPr>
              <a:t>as</a:t>
            </a:r>
            <a:r>
              <a:rPr sz="2200" b="1" spc="-60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follows:</a:t>
            </a:r>
            <a:endParaRPr sz="2200">
              <a:latin typeface="Calibri"/>
              <a:cs typeface="Calibri"/>
            </a:endParaRPr>
          </a:p>
          <a:p>
            <a:pPr marL="366395" marR="1204595" algn="just">
              <a:lnSpc>
                <a:spcPct val="120000"/>
              </a:lnSpc>
              <a:spcBef>
                <a:spcPts val="10"/>
              </a:spcBef>
            </a:pPr>
            <a:r>
              <a:rPr sz="2000" dirty="0">
                <a:latin typeface="Calibri"/>
                <a:cs typeface="Calibri"/>
              </a:rPr>
              <a:t>Age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55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61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eligible=$904.00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62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through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64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Medicare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eligible=$678.00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older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eligible=$541.00</a:t>
            </a:r>
            <a:endParaRPr sz="2000">
              <a:latin typeface="Calibri"/>
              <a:cs typeface="Calibri"/>
            </a:endParaRPr>
          </a:p>
          <a:p>
            <a:pPr marL="366395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Disabled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NOT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Medicare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eligible=$678.00</a:t>
            </a:r>
            <a:endParaRPr sz="2000">
              <a:latin typeface="Calibri"/>
              <a:cs typeface="Calibri"/>
            </a:endParaRPr>
          </a:p>
          <a:p>
            <a:pPr marL="366395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Disabled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Retiree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under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age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65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Medicare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eligible=$541.00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919"/>
              </a:spcBef>
            </a:pPr>
            <a:endParaRPr sz="2000">
              <a:latin typeface="Calibri"/>
              <a:cs typeface="Calibri"/>
            </a:endParaRPr>
          </a:p>
          <a:p>
            <a:pPr marL="309880" algn="just">
              <a:lnSpc>
                <a:spcPct val="100000"/>
              </a:lnSpc>
            </a:pPr>
            <a:r>
              <a:rPr sz="2000" dirty="0">
                <a:latin typeface="Calibri"/>
                <a:cs typeface="Calibri"/>
              </a:rPr>
              <a:t>No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increase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for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Alternative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Plan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effective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6/01/24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this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time.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2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600" spc="-130" dirty="0"/>
              <a:t>Retiree</a:t>
            </a:r>
            <a:r>
              <a:rPr sz="4600" spc="-114" dirty="0"/>
              <a:t> Opt-</a:t>
            </a:r>
            <a:r>
              <a:rPr sz="4600" spc="-110" dirty="0"/>
              <a:t>In/Opt-</a:t>
            </a:r>
            <a:r>
              <a:rPr sz="4600" spc="-80" dirty="0"/>
              <a:t>Out</a:t>
            </a:r>
            <a:r>
              <a:rPr sz="4600" spc="-155" dirty="0"/>
              <a:t> </a:t>
            </a:r>
            <a:r>
              <a:rPr sz="4600" spc="-45" dirty="0"/>
              <a:t>Option</a:t>
            </a:r>
            <a:endParaRPr sz="4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0240" y="1549425"/>
            <a:ext cx="7344409" cy="479554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41300" marR="5080" indent="-229235">
              <a:lnSpc>
                <a:spcPts val="2160"/>
              </a:lnSpc>
              <a:spcBef>
                <a:spcPts val="375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spc="-10" dirty="0"/>
              <a:t>Retirees</a:t>
            </a:r>
            <a:r>
              <a:rPr spc="-25" dirty="0"/>
              <a:t> </a:t>
            </a:r>
            <a:r>
              <a:rPr dirty="0"/>
              <a:t>have</a:t>
            </a:r>
            <a:r>
              <a:rPr spc="-4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option</a:t>
            </a:r>
            <a:r>
              <a:rPr spc="-65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opt</a:t>
            </a:r>
            <a:r>
              <a:rPr spc="-50" dirty="0"/>
              <a:t> </a:t>
            </a:r>
            <a:r>
              <a:rPr dirty="0"/>
              <a:t>out</a:t>
            </a:r>
            <a:r>
              <a:rPr spc="-4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spc="-10" dirty="0"/>
              <a:t>retiree</a:t>
            </a:r>
            <a:r>
              <a:rPr spc="-30" dirty="0"/>
              <a:t> </a:t>
            </a:r>
            <a:r>
              <a:rPr spc="-10" dirty="0"/>
              <a:t>coverage</a:t>
            </a:r>
            <a:r>
              <a:rPr spc="-45" dirty="0"/>
              <a:t> </a:t>
            </a:r>
            <a:r>
              <a:rPr dirty="0"/>
              <a:t>at</a:t>
            </a:r>
            <a:r>
              <a:rPr spc="-4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time</a:t>
            </a:r>
            <a:r>
              <a:rPr spc="-30" dirty="0"/>
              <a:t> </a:t>
            </a:r>
            <a:r>
              <a:rPr spc="-25" dirty="0"/>
              <a:t>of </a:t>
            </a:r>
            <a:r>
              <a:rPr spc="-10" dirty="0"/>
              <a:t>retirement</a:t>
            </a:r>
            <a:r>
              <a:rPr spc="-15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one</a:t>
            </a:r>
            <a:r>
              <a:rPr spc="-55" dirty="0"/>
              <a:t> </a:t>
            </a:r>
            <a:r>
              <a:rPr dirty="0"/>
              <a:t>time</a:t>
            </a:r>
            <a:r>
              <a:rPr spc="-25" dirty="0"/>
              <a:t> </a:t>
            </a:r>
            <a:r>
              <a:rPr dirty="0"/>
              <a:t>during</a:t>
            </a:r>
            <a:r>
              <a:rPr spc="-45" dirty="0"/>
              <a:t> </a:t>
            </a:r>
            <a:r>
              <a:rPr spc="-10" dirty="0"/>
              <a:t>retirement, </a:t>
            </a:r>
            <a:r>
              <a:rPr dirty="0"/>
              <a:t>and</a:t>
            </a:r>
            <a:r>
              <a:rPr spc="-40" dirty="0"/>
              <a:t> </a:t>
            </a:r>
            <a:r>
              <a:rPr dirty="0"/>
              <a:t>then</a:t>
            </a:r>
            <a:r>
              <a:rPr spc="-40" dirty="0"/>
              <a:t> </a:t>
            </a:r>
            <a:r>
              <a:rPr dirty="0"/>
              <a:t>opt</a:t>
            </a:r>
            <a:r>
              <a:rPr spc="-40" dirty="0"/>
              <a:t> </a:t>
            </a:r>
            <a:r>
              <a:rPr dirty="0"/>
              <a:t>back</a:t>
            </a:r>
            <a:r>
              <a:rPr spc="-45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at</a:t>
            </a:r>
            <a:r>
              <a:rPr spc="-30" dirty="0"/>
              <a:t> </a:t>
            </a:r>
            <a:r>
              <a:rPr spc="-50" dirty="0"/>
              <a:t>a </a:t>
            </a:r>
            <a:r>
              <a:rPr dirty="0"/>
              <a:t>later</a:t>
            </a:r>
            <a:r>
              <a:rPr spc="-40" dirty="0"/>
              <a:t> </a:t>
            </a:r>
            <a:r>
              <a:rPr dirty="0"/>
              <a:t>date</a:t>
            </a:r>
            <a:r>
              <a:rPr spc="-50" dirty="0"/>
              <a:t> </a:t>
            </a:r>
            <a:r>
              <a:rPr dirty="0"/>
              <a:t>if</a:t>
            </a:r>
            <a:r>
              <a:rPr spc="-55" dirty="0"/>
              <a:t> </a:t>
            </a:r>
            <a:r>
              <a:rPr dirty="0"/>
              <a:t>they</a:t>
            </a:r>
            <a:r>
              <a:rPr spc="-50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spc="-10" dirty="0"/>
              <a:t>covered</a:t>
            </a:r>
            <a:r>
              <a:rPr spc="-60" dirty="0"/>
              <a:t> </a:t>
            </a:r>
            <a:r>
              <a:rPr dirty="0"/>
              <a:t>under</a:t>
            </a:r>
            <a:r>
              <a:rPr spc="-60" dirty="0"/>
              <a:t> </a:t>
            </a:r>
            <a:r>
              <a:rPr dirty="0"/>
              <a:t>their</a:t>
            </a:r>
            <a:r>
              <a:rPr spc="-50" dirty="0"/>
              <a:t> </a:t>
            </a:r>
            <a:r>
              <a:rPr spc="-10" dirty="0"/>
              <a:t>spouse’s</a:t>
            </a:r>
            <a:r>
              <a:rPr spc="-65" dirty="0"/>
              <a:t> </a:t>
            </a:r>
            <a:r>
              <a:rPr dirty="0"/>
              <a:t>employer</a:t>
            </a:r>
            <a:r>
              <a:rPr spc="-55" dirty="0"/>
              <a:t> </a:t>
            </a:r>
            <a:r>
              <a:rPr spc="-10" dirty="0"/>
              <a:t>group policy</a:t>
            </a:r>
            <a:r>
              <a:rPr lang="en-US" spc="-10" dirty="0"/>
              <a:t> or your own employer group policy</a:t>
            </a:r>
            <a:r>
              <a:rPr spc="-10" dirty="0"/>
              <a:t>.</a:t>
            </a:r>
          </a:p>
          <a:p>
            <a:pPr marL="238760" marR="83820" indent="-226695" algn="just">
              <a:lnSpc>
                <a:spcPct val="90000"/>
              </a:lnSpc>
              <a:spcBef>
                <a:spcPts val="450"/>
              </a:spcBef>
              <a:buClr>
                <a:srgbClr val="4F81BC"/>
              </a:buClr>
              <a:buFont typeface="Arial"/>
              <a:buChar char="•"/>
              <a:tabLst>
                <a:tab pos="241300" algn="l"/>
              </a:tabLst>
            </a:pPr>
            <a:r>
              <a:rPr dirty="0"/>
              <a:t>In</a:t>
            </a:r>
            <a:r>
              <a:rPr spc="-55" dirty="0"/>
              <a:t> </a:t>
            </a:r>
            <a:r>
              <a:rPr dirty="0"/>
              <a:t>order</a:t>
            </a:r>
            <a:r>
              <a:rPr spc="-55" dirty="0"/>
              <a:t> </a:t>
            </a:r>
            <a:r>
              <a:rPr dirty="0"/>
              <a:t>to</a:t>
            </a:r>
            <a:r>
              <a:rPr spc="-50" dirty="0"/>
              <a:t> </a:t>
            </a:r>
            <a:r>
              <a:rPr dirty="0"/>
              <a:t>postpone</a:t>
            </a:r>
            <a:r>
              <a:rPr spc="-50" dirty="0"/>
              <a:t> </a:t>
            </a:r>
            <a:r>
              <a:rPr spc="-10" dirty="0"/>
              <a:t>retiree</a:t>
            </a:r>
            <a:r>
              <a:rPr spc="-25" dirty="0"/>
              <a:t> </a:t>
            </a:r>
            <a:r>
              <a:rPr spc="-10" dirty="0"/>
              <a:t>coverage</a:t>
            </a:r>
            <a:r>
              <a:rPr spc="-65" dirty="0"/>
              <a:t> </a:t>
            </a:r>
            <a:r>
              <a:rPr dirty="0"/>
              <a:t>when</a:t>
            </a:r>
            <a:r>
              <a:rPr spc="-50" dirty="0"/>
              <a:t> </a:t>
            </a:r>
            <a:r>
              <a:rPr dirty="0"/>
              <a:t>you</a:t>
            </a:r>
            <a:r>
              <a:rPr spc="-70" dirty="0"/>
              <a:t> </a:t>
            </a:r>
            <a:r>
              <a:rPr dirty="0"/>
              <a:t>are</a:t>
            </a:r>
            <a:r>
              <a:rPr spc="-45" dirty="0"/>
              <a:t> </a:t>
            </a:r>
            <a:r>
              <a:rPr dirty="0"/>
              <a:t>initially</a:t>
            </a:r>
            <a:r>
              <a:rPr spc="-20" dirty="0"/>
              <a:t> </a:t>
            </a:r>
            <a:r>
              <a:rPr spc="-10" dirty="0"/>
              <a:t>eligible, 	</a:t>
            </a:r>
            <a:r>
              <a:rPr dirty="0"/>
              <a:t>you</a:t>
            </a:r>
            <a:r>
              <a:rPr spc="-65" dirty="0"/>
              <a:t> </a:t>
            </a:r>
            <a:r>
              <a:rPr dirty="0"/>
              <a:t>must</a:t>
            </a:r>
            <a:r>
              <a:rPr spc="-45" dirty="0"/>
              <a:t> </a:t>
            </a:r>
            <a:r>
              <a:rPr dirty="0"/>
              <a:t>make</a:t>
            </a:r>
            <a:r>
              <a:rPr spc="-45" dirty="0"/>
              <a:t> </a:t>
            </a:r>
            <a:r>
              <a:rPr dirty="0"/>
              <a:t>this</a:t>
            </a:r>
            <a:r>
              <a:rPr spc="-50" dirty="0"/>
              <a:t> </a:t>
            </a:r>
            <a:r>
              <a:rPr dirty="0"/>
              <a:t>election</a:t>
            </a:r>
            <a:r>
              <a:rPr spc="-35" dirty="0"/>
              <a:t> </a:t>
            </a:r>
            <a:r>
              <a:rPr dirty="0"/>
              <a:t>within</a:t>
            </a:r>
            <a:r>
              <a:rPr spc="-45" dirty="0"/>
              <a:t> </a:t>
            </a:r>
            <a:r>
              <a:rPr dirty="0"/>
              <a:t>30</a:t>
            </a:r>
            <a:r>
              <a:rPr spc="-50" dirty="0"/>
              <a:t> </a:t>
            </a:r>
            <a:r>
              <a:rPr dirty="0"/>
              <a:t>days</a:t>
            </a:r>
            <a:r>
              <a:rPr spc="-6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becoming</a:t>
            </a:r>
            <a:r>
              <a:rPr spc="-60" dirty="0"/>
              <a:t> </a:t>
            </a:r>
            <a:r>
              <a:rPr dirty="0"/>
              <a:t>eligible</a:t>
            </a:r>
            <a:r>
              <a:rPr spc="-40" dirty="0"/>
              <a:t> </a:t>
            </a:r>
            <a:r>
              <a:rPr spc="-25" dirty="0"/>
              <a:t>for 	</a:t>
            </a:r>
            <a:r>
              <a:rPr spc="-10" dirty="0"/>
              <a:t>retiree</a:t>
            </a:r>
            <a:r>
              <a:rPr spc="-25" dirty="0"/>
              <a:t> </a:t>
            </a:r>
            <a:r>
              <a:rPr dirty="0"/>
              <a:t>coverage.</a:t>
            </a:r>
            <a:r>
              <a:rPr spc="345" dirty="0"/>
              <a:t> </a:t>
            </a:r>
            <a:r>
              <a:rPr dirty="0"/>
              <a:t>If</a:t>
            </a:r>
            <a:r>
              <a:rPr spc="-45" dirty="0"/>
              <a:t> </a:t>
            </a:r>
            <a:r>
              <a:rPr dirty="0"/>
              <a:t>you</a:t>
            </a:r>
            <a:r>
              <a:rPr spc="-75" dirty="0"/>
              <a:t> </a:t>
            </a:r>
            <a:r>
              <a:rPr dirty="0"/>
              <a:t>do</a:t>
            </a:r>
            <a:r>
              <a:rPr spc="-40" dirty="0"/>
              <a:t> </a:t>
            </a:r>
            <a:r>
              <a:rPr dirty="0"/>
              <a:t>not</a:t>
            </a:r>
            <a:r>
              <a:rPr spc="-65" dirty="0"/>
              <a:t> </a:t>
            </a:r>
            <a:r>
              <a:rPr dirty="0"/>
              <a:t>file</a:t>
            </a:r>
            <a:r>
              <a:rPr spc="-30" dirty="0"/>
              <a:t> </a:t>
            </a:r>
            <a:r>
              <a:rPr dirty="0"/>
              <a:t>your</a:t>
            </a:r>
            <a:r>
              <a:rPr spc="-55" dirty="0"/>
              <a:t> </a:t>
            </a:r>
            <a:r>
              <a:rPr dirty="0"/>
              <a:t>election</a:t>
            </a:r>
            <a:r>
              <a:rPr spc="-35" dirty="0"/>
              <a:t> </a:t>
            </a:r>
            <a:r>
              <a:rPr dirty="0"/>
              <a:t>within</a:t>
            </a:r>
            <a:r>
              <a:rPr spc="-4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spc="-10" dirty="0"/>
              <a:t>required 	</a:t>
            </a:r>
            <a:r>
              <a:rPr dirty="0"/>
              <a:t>time,</a:t>
            </a:r>
            <a:r>
              <a:rPr spc="-20" dirty="0"/>
              <a:t> </a:t>
            </a:r>
            <a:r>
              <a:rPr dirty="0"/>
              <a:t>you</a:t>
            </a:r>
            <a:r>
              <a:rPr spc="-65" dirty="0"/>
              <a:t> </a:t>
            </a:r>
            <a:r>
              <a:rPr dirty="0"/>
              <a:t>will</a:t>
            </a:r>
            <a:r>
              <a:rPr spc="-25" dirty="0"/>
              <a:t> </a:t>
            </a:r>
            <a:r>
              <a:rPr dirty="0"/>
              <a:t>not</a:t>
            </a:r>
            <a:r>
              <a:rPr spc="-35" dirty="0"/>
              <a:t> </a:t>
            </a:r>
            <a:r>
              <a:rPr dirty="0"/>
              <a:t>be</a:t>
            </a:r>
            <a:r>
              <a:rPr spc="-45" dirty="0"/>
              <a:t> </a:t>
            </a:r>
            <a:r>
              <a:rPr spc="-10" dirty="0"/>
              <a:t>permitted</a:t>
            </a:r>
            <a:r>
              <a:rPr spc="-2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dirty="0"/>
              <a:t>defer</a:t>
            </a:r>
            <a:r>
              <a:rPr spc="-30" dirty="0"/>
              <a:t> </a:t>
            </a:r>
            <a:r>
              <a:rPr spc="-10" dirty="0"/>
              <a:t>coverage.</a:t>
            </a:r>
          </a:p>
          <a:p>
            <a:pPr marL="239395" indent="-226695" algn="just">
              <a:lnSpc>
                <a:spcPct val="100000"/>
              </a:lnSpc>
              <a:spcBef>
                <a:spcPts val="240"/>
              </a:spcBef>
              <a:buClr>
                <a:srgbClr val="4F81BC"/>
              </a:buClr>
              <a:buFont typeface="Arial"/>
              <a:buChar char="•"/>
              <a:tabLst>
                <a:tab pos="239395" algn="l"/>
              </a:tabLst>
            </a:pPr>
            <a:r>
              <a:rPr spc="-90" dirty="0"/>
              <a:t>To</a:t>
            </a:r>
            <a:r>
              <a:rPr spc="-25" dirty="0"/>
              <a:t> </a:t>
            </a:r>
            <a:r>
              <a:rPr dirty="0"/>
              <a:t>resume</a:t>
            </a:r>
            <a:r>
              <a:rPr spc="-85" dirty="0"/>
              <a:t> </a:t>
            </a:r>
            <a:r>
              <a:rPr spc="-10" dirty="0"/>
              <a:t>retiree</a:t>
            </a:r>
            <a:r>
              <a:rPr spc="-30" dirty="0"/>
              <a:t> </a:t>
            </a:r>
            <a:r>
              <a:rPr spc="-10" dirty="0"/>
              <a:t>coverage</a:t>
            </a:r>
            <a:r>
              <a:rPr spc="-60" dirty="0"/>
              <a:t> </a:t>
            </a:r>
            <a:r>
              <a:rPr dirty="0"/>
              <a:t>for</a:t>
            </a:r>
            <a:r>
              <a:rPr spc="-70" dirty="0"/>
              <a:t> </a:t>
            </a:r>
            <a:r>
              <a:rPr dirty="0"/>
              <a:t>yourself</a:t>
            </a:r>
            <a:r>
              <a:rPr spc="-55" dirty="0"/>
              <a:t> </a:t>
            </a:r>
            <a:r>
              <a:rPr dirty="0"/>
              <a:t>after</a:t>
            </a:r>
            <a:r>
              <a:rPr spc="-45" dirty="0"/>
              <a:t> </a:t>
            </a:r>
            <a:r>
              <a:rPr dirty="0"/>
              <a:t>opting</a:t>
            </a:r>
            <a:r>
              <a:rPr spc="-70" dirty="0"/>
              <a:t> </a:t>
            </a:r>
            <a:r>
              <a:rPr dirty="0"/>
              <a:t>out,</a:t>
            </a:r>
            <a:r>
              <a:rPr spc="-70" dirty="0"/>
              <a:t> </a:t>
            </a:r>
            <a:r>
              <a:rPr dirty="0"/>
              <a:t>you</a:t>
            </a:r>
            <a:r>
              <a:rPr spc="-65" dirty="0"/>
              <a:t> </a:t>
            </a:r>
            <a:r>
              <a:rPr spc="-10" dirty="0"/>
              <a:t>must:</a:t>
            </a:r>
          </a:p>
          <a:p>
            <a:pPr marL="538480" lvl="1" indent="-228600">
              <a:lnSpc>
                <a:spcPct val="100000"/>
              </a:lnSpc>
              <a:spcBef>
                <a:spcPts val="234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Have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made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valid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election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to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defer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endParaRPr sz="1900" dirty="0">
              <a:latin typeface="Calibri"/>
              <a:cs typeface="Calibri"/>
            </a:endParaRPr>
          </a:p>
          <a:p>
            <a:pPr marL="538480" marR="126364" lvl="1" indent="-228600">
              <a:lnSpc>
                <a:spcPts val="2050"/>
              </a:lnSpc>
              <a:spcBef>
                <a:spcPts val="484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File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an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application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with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Welfare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Trust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Fund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Administrative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Office </a:t>
            </a:r>
            <a:r>
              <a:rPr sz="1900" dirty="0">
                <a:latin typeface="Calibri"/>
                <a:cs typeface="Calibri"/>
              </a:rPr>
              <a:t>within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30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days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following</a:t>
            </a:r>
            <a:r>
              <a:rPr sz="1900" spc="-2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date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other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ends;</a:t>
            </a:r>
            <a:endParaRPr sz="1900" dirty="0">
              <a:latin typeface="Calibri"/>
              <a:cs typeface="Calibri"/>
            </a:endParaRPr>
          </a:p>
          <a:p>
            <a:pPr marL="538480" lvl="1" indent="-228600">
              <a:lnSpc>
                <a:spcPts val="2165"/>
              </a:lnSpc>
              <a:spcBef>
                <a:spcPts val="20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Provide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proof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of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continuous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from</a:t>
            </a:r>
            <a:r>
              <a:rPr sz="1900" spc="-65" dirty="0">
                <a:latin typeface="Calibri"/>
                <a:cs typeface="Calibri"/>
              </a:rPr>
              <a:t> </a:t>
            </a:r>
            <a:r>
              <a:rPr lang="en-US" sz="1900" spc="-65" dirty="0">
                <a:latin typeface="Calibri"/>
                <a:cs typeface="Calibri"/>
              </a:rPr>
              <a:t>the other </a:t>
            </a:r>
            <a:r>
              <a:rPr sz="1900" dirty="0">
                <a:latin typeface="Calibri"/>
                <a:cs typeface="Calibri"/>
              </a:rPr>
              <a:t>plan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since</a:t>
            </a:r>
            <a:endParaRPr sz="1900" dirty="0">
              <a:latin typeface="Calibri"/>
              <a:cs typeface="Calibri"/>
            </a:endParaRPr>
          </a:p>
          <a:p>
            <a:pPr marL="538480">
              <a:lnSpc>
                <a:spcPts val="2165"/>
              </a:lnSpc>
            </a:pPr>
            <a:r>
              <a:rPr sz="1900" dirty="0"/>
              <a:t>the</a:t>
            </a:r>
            <a:r>
              <a:rPr sz="1900" spc="-55" dirty="0"/>
              <a:t> </a:t>
            </a:r>
            <a:r>
              <a:rPr sz="1900" dirty="0"/>
              <a:t>date</a:t>
            </a:r>
            <a:r>
              <a:rPr sz="1900" spc="-55" dirty="0"/>
              <a:t> </a:t>
            </a:r>
            <a:r>
              <a:rPr sz="1900" spc="-10" dirty="0"/>
              <a:t>coverage</a:t>
            </a:r>
            <a:r>
              <a:rPr sz="1900" spc="-35" dirty="0"/>
              <a:t> </a:t>
            </a:r>
            <a:r>
              <a:rPr sz="1900" dirty="0"/>
              <a:t>under</a:t>
            </a:r>
            <a:r>
              <a:rPr sz="1900" spc="-50" dirty="0"/>
              <a:t> </a:t>
            </a:r>
            <a:r>
              <a:rPr sz="1900" dirty="0"/>
              <a:t>this</a:t>
            </a:r>
            <a:r>
              <a:rPr sz="1900" spc="-65" dirty="0"/>
              <a:t> </a:t>
            </a:r>
            <a:r>
              <a:rPr sz="1900" dirty="0"/>
              <a:t>Plan</a:t>
            </a:r>
            <a:r>
              <a:rPr sz="1900" spc="-50" dirty="0"/>
              <a:t> </a:t>
            </a:r>
            <a:r>
              <a:rPr sz="1900" dirty="0"/>
              <a:t>was</a:t>
            </a:r>
            <a:r>
              <a:rPr sz="1900" spc="-65" dirty="0"/>
              <a:t> </a:t>
            </a:r>
            <a:r>
              <a:rPr sz="1900" dirty="0"/>
              <a:t>postponed</a:t>
            </a:r>
            <a:r>
              <a:rPr sz="1900" spc="-40" dirty="0"/>
              <a:t> </a:t>
            </a:r>
            <a:r>
              <a:rPr sz="1900" dirty="0"/>
              <a:t>or</a:t>
            </a:r>
            <a:r>
              <a:rPr sz="1900" spc="-60" dirty="0"/>
              <a:t> </a:t>
            </a:r>
            <a:r>
              <a:rPr sz="1900" dirty="0"/>
              <a:t>suspended;</a:t>
            </a:r>
            <a:r>
              <a:rPr sz="1900" spc="-50" dirty="0"/>
              <a:t> </a:t>
            </a:r>
            <a:r>
              <a:rPr sz="1900" spc="-25" dirty="0"/>
              <a:t>and</a:t>
            </a:r>
            <a:endParaRPr sz="1900" dirty="0"/>
          </a:p>
          <a:p>
            <a:pPr marL="538480" marR="374650" lvl="1" indent="-228600">
              <a:lnSpc>
                <a:spcPts val="2050"/>
              </a:lnSpc>
              <a:spcBef>
                <a:spcPts val="490"/>
              </a:spcBef>
              <a:buClr>
                <a:srgbClr val="C0504D"/>
              </a:buClr>
              <a:buFont typeface="Arial"/>
              <a:buChar char="•"/>
              <a:tabLst>
                <a:tab pos="538480" algn="l"/>
              </a:tabLst>
            </a:pPr>
            <a:r>
              <a:rPr sz="1900" dirty="0">
                <a:latin typeface="Calibri"/>
                <a:cs typeface="Calibri"/>
              </a:rPr>
              <a:t>Make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4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required</a:t>
            </a:r>
            <a:r>
              <a:rPr sz="1900" spc="-3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self-payment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contributions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for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r>
              <a:rPr sz="1900" spc="-2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at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25" dirty="0">
                <a:latin typeface="Calibri"/>
                <a:cs typeface="Calibri"/>
              </a:rPr>
              <a:t>the </a:t>
            </a:r>
            <a:r>
              <a:rPr sz="1900" dirty="0">
                <a:latin typeface="Calibri"/>
                <a:cs typeface="Calibri"/>
              </a:rPr>
              <a:t>rate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in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effect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at</a:t>
            </a:r>
            <a:r>
              <a:rPr sz="1900" spc="-6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the</a:t>
            </a:r>
            <a:r>
              <a:rPr sz="1900" spc="-50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time</a:t>
            </a:r>
            <a:r>
              <a:rPr sz="1900" spc="-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coverage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begins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dirty="0">
                <a:latin typeface="Calibri"/>
                <a:cs typeface="Calibri"/>
              </a:rPr>
              <a:t>or</a:t>
            </a:r>
            <a:r>
              <a:rPr sz="1900" spc="-7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resumes.</a:t>
            </a:r>
            <a:endParaRPr sz="19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1397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</vt:lpstr>
      <vt:lpstr>Office Theme</vt:lpstr>
      <vt:lpstr>NECA-IBEW WELFARE TRUST FUND Supplemental Retirement Benefit Plan</vt:lpstr>
      <vt:lpstr>Eligibility Requirements for Retiree Benefits:</vt:lpstr>
      <vt:lpstr>Eligibility Requirements for Retiree Benefits continued…</vt:lpstr>
      <vt:lpstr>Active Plan vs. Retiree Plan</vt:lpstr>
      <vt:lpstr>Active Plan vs. Retiree Plan continued…</vt:lpstr>
      <vt:lpstr>Choice between Base Plan and Alternative Plan coverage</vt:lpstr>
      <vt:lpstr>Premium Amounts for Base Plan Coverage</vt:lpstr>
      <vt:lpstr>Premium Amounts for Alternative Plan Coverage</vt:lpstr>
      <vt:lpstr>Retiree Opt-In/Opt-Out Option</vt:lpstr>
      <vt:lpstr>Continuation of Coverage for Spouses and Dependents when the Retired Employee Dies</vt:lpstr>
      <vt:lpstr>HRA Program and Wellness Power Program</vt:lpstr>
      <vt:lpstr>When you decide to retire…..</vt:lpstr>
      <vt:lpstr>Questions………..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NECA-IBEW WELFARE TRUST FUND</dc:title>
  <dc:creator>robinh</dc:creator>
  <cp:lastModifiedBy>Robin Hamilton</cp:lastModifiedBy>
  <cp:revision>1</cp:revision>
  <dcterms:created xsi:type="dcterms:W3CDTF">2024-02-24T14:27:56Z</dcterms:created>
  <dcterms:modified xsi:type="dcterms:W3CDTF">2024-05-28T21:44:58Z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2024-02-24T00:00:00Z</vt:filetime>
  </property>
  <property fmtid="{D5CDD505-2E9C-101B-9397-08002B2CF9AE}" pid="5" name="Producer">
    <vt:lpwstr>Microsoft® PowerPoint® for Microsoft 365</vt:lpwstr>
  </property>
</Properties>
</file>